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95" r:id="rId4"/>
    <p:sldId id="308" r:id="rId5"/>
    <p:sldId id="309" r:id="rId6"/>
    <p:sldId id="310" r:id="rId7"/>
    <p:sldId id="311" r:id="rId8"/>
    <p:sldId id="312" r:id="rId9"/>
    <p:sldId id="313" r:id="rId10"/>
    <p:sldId id="306" r:id="rId11"/>
    <p:sldId id="314" r:id="rId12"/>
    <p:sldId id="315" r:id="rId13"/>
    <p:sldId id="316" r:id="rId14"/>
    <p:sldId id="317" r:id="rId15"/>
    <p:sldId id="318" r:id="rId16"/>
    <p:sldId id="319" r:id="rId17"/>
    <p:sldId id="320" r:id="rId18"/>
    <p:sldId id="305" r:id="rId19"/>
    <p:sldId id="321" r:id="rId20"/>
    <p:sldId id="327" r:id="rId21"/>
    <p:sldId id="328" r:id="rId22"/>
    <p:sldId id="322" r:id="rId23"/>
    <p:sldId id="323" r:id="rId24"/>
    <p:sldId id="324" r:id="rId25"/>
    <p:sldId id="325" r:id="rId26"/>
    <p:sldId id="326" r:id="rId27"/>
    <p:sldId id="329"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A8619948-3895-492F-B99E-A0D06619F12E}" type="datetimeFigureOut">
              <a:rPr lang="en-MY" smtClean="0"/>
              <a:pPr/>
              <a:t>9/7/2014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133397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A8619948-3895-492F-B99E-A0D06619F12E}" type="datetimeFigureOut">
              <a:rPr lang="en-MY" smtClean="0"/>
              <a:pPr/>
              <a:t>9/7/2014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93550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A8619948-3895-492F-B99E-A0D06619F12E}" type="datetimeFigureOut">
              <a:rPr lang="en-MY" smtClean="0"/>
              <a:pPr/>
              <a:t>9/7/2014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1490824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7/9/2014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754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7/9/2014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761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7/9/2014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4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7/9/2014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939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7/9/2014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070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7/9/2014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860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7/9/2014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888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7/9/2014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64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A8619948-3895-492F-B99E-A0D06619F12E}" type="datetimeFigureOut">
              <a:rPr lang="en-MY" smtClean="0"/>
              <a:pPr/>
              <a:t>9/7/2014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2821159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7/9/2014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31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7/9/2014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528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7/9/2014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042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87C94E88-F8E2-4A8E-A4DF-7D87CE2C6A60}" type="datetimeFigureOut">
              <a:rPr lang="ms-MY" smtClean="0">
                <a:solidFill>
                  <a:prstClr val="black">
                    <a:tint val="75000"/>
                  </a:prstClr>
                </a:solidFill>
              </a:rPr>
              <a:pPr/>
              <a:t>09/07/2014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54319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87C94E88-F8E2-4A8E-A4DF-7D87CE2C6A60}" type="datetimeFigureOut">
              <a:rPr lang="ms-MY" smtClean="0">
                <a:solidFill>
                  <a:prstClr val="black">
                    <a:tint val="75000"/>
                  </a:prstClr>
                </a:solidFill>
              </a:rPr>
              <a:pPr/>
              <a:t>09/07/2014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04750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94E88-F8E2-4A8E-A4DF-7D87CE2C6A60}" type="datetimeFigureOut">
              <a:rPr lang="ms-MY" smtClean="0">
                <a:solidFill>
                  <a:prstClr val="black">
                    <a:tint val="75000"/>
                  </a:prstClr>
                </a:solidFill>
              </a:rPr>
              <a:pPr/>
              <a:t>09/07/2014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2811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87C94E88-F8E2-4A8E-A4DF-7D87CE2C6A60}" type="datetimeFigureOut">
              <a:rPr lang="ms-MY" smtClean="0">
                <a:solidFill>
                  <a:prstClr val="black">
                    <a:tint val="75000"/>
                  </a:prstClr>
                </a:solidFill>
              </a:rPr>
              <a:pPr/>
              <a:t>09/07/2014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44731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87C94E88-F8E2-4A8E-A4DF-7D87CE2C6A60}" type="datetimeFigureOut">
              <a:rPr lang="ms-MY" smtClean="0">
                <a:solidFill>
                  <a:prstClr val="black">
                    <a:tint val="75000"/>
                  </a:prstClr>
                </a:solidFill>
              </a:rPr>
              <a:pPr/>
              <a:t>09/07/2014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17718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87C94E88-F8E2-4A8E-A4DF-7D87CE2C6A60}" type="datetimeFigureOut">
              <a:rPr lang="ms-MY" smtClean="0">
                <a:solidFill>
                  <a:prstClr val="black">
                    <a:tint val="75000"/>
                  </a:prstClr>
                </a:solidFill>
              </a:rPr>
              <a:pPr/>
              <a:t>09/07/2014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23934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94E88-F8E2-4A8E-A4DF-7D87CE2C6A60}" type="datetimeFigureOut">
              <a:rPr lang="ms-MY" smtClean="0">
                <a:solidFill>
                  <a:prstClr val="black">
                    <a:tint val="75000"/>
                  </a:prstClr>
                </a:solidFill>
              </a:rPr>
              <a:pPr/>
              <a:t>09/07/2014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4236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619948-3895-492F-B99E-A0D06619F12E}" type="datetimeFigureOut">
              <a:rPr lang="en-MY" smtClean="0"/>
              <a:pPr/>
              <a:t>9/7/2014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3452190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94E88-F8E2-4A8E-A4DF-7D87CE2C6A60}" type="datetimeFigureOut">
              <a:rPr lang="ms-MY" smtClean="0">
                <a:solidFill>
                  <a:prstClr val="black">
                    <a:tint val="75000"/>
                  </a:prstClr>
                </a:solidFill>
              </a:rPr>
              <a:pPr/>
              <a:t>09/07/2014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84787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94E88-F8E2-4A8E-A4DF-7D87CE2C6A60}" type="datetimeFigureOut">
              <a:rPr lang="ms-MY" smtClean="0">
                <a:solidFill>
                  <a:prstClr val="black">
                    <a:tint val="75000"/>
                  </a:prstClr>
                </a:solidFill>
              </a:rPr>
              <a:pPr/>
              <a:t>09/07/2014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1446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87C94E88-F8E2-4A8E-A4DF-7D87CE2C6A60}" type="datetimeFigureOut">
              <a:rPr lang="ms-MY" smtClean="0">
                <a:solidFill>
                  <a:prstClr val="black">
                    <a:tint val="75000"/>
                  </a:prstClr>
                </a:solidFill>
              </a:rPr>
              <a:pPr/>
              <a:t>09/07/2014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668067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87C94E88-F8E2-4A8E-A4DF-7D87CE2C6A60}" type="datetimeFigureOut">
              <a:rPr lang="ms-MY" smtClean="0">
                <a:solidFill>
                  <a:prstClr val="black">
                    <a:tint val="75000"/>
                  </a:prstClr>
                </a:solidFill>
              </a:rPr>
              <a:pPr/>
              <a:t>09/07/2014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7928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A8619948-3895-492F-B99E-A0D06619F12E}" type="datetimeFigureOut">
              <a:rPr lang="en-MY" smtClean="0"/>
              <a:pPr/>
              <a:t>9/7/2014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111438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A8619948-3895-492F-B99E-A0D06619F12E}" type="datetimeFigureOut">
              <a:rPr lang="en-MY" smtClean="0"/>
              <a:pPr/>
              <a:t>9/7/2014</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244409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A8619948-3895-492F-B99E-A0D06619F12E}" type="datetimeFigureOut">
              <a:rPr lang="en-MY" smtClean="0"/>
              <a:pPr/>
              <a:t>9/7/2014</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102759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19948-3895-492F-B99E-A0D06619F12E}" type="datetimeFigureOut">
              <a:rPr lang="en-MY" smtClean="0"/>
              <a:pPr/>
              <a:t>9/7/2014</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324498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19948-3895-492F-B99E-A0D06619F12E}" type="datetimeFigureOut">
              <a:rPr lang="en-MY" smtClean="0"/>
              <a:pPr/>
              <a:t>9/7/2014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124760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19948-3895-492F-B99E-A0D06619F12E}" type="datetimeFigureOut">
              <a:rPr lang="en-MY" smtClean="0"/>
              <a:pPr/>
              <a:t>9/7/2014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237058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19948-3895-492F-B99E-A0D06619F12E}" type="datetimeFigureOut">
              <a:rPr lang="en-MY" smtClean="0"/>
              <a:pPr/>
              <a:t>9/7/2014</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EC688-3079-4209-9522-1002E3EB87CE}" type="slidenum">
              <a:rPr lang="en-MY" smtClean="0"/>
              <a:pPr/>
              <a:t>‹#›</a:t>
            </a:fld>
            <a:endParaRPr lang="en-MY"/>
          </a:p>
        </p:txBody>
      </p:sp>
    </p:spTree>
    <p:extLst>
      <p:ext uri="{BB962C8B-B14F-4D97-AF65-F5344CB8AC3E}">
        <p14:creationId xmlns:p14="http://schemas.microsoft.com/office/powerpoint/2010/main" val="632349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7/9/2014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223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94E88-F8E2-4A8E-A4DF-7D87CE2C6A60}" type="datetimeFigureOut">
              <a:rPr lang="ms-MY" smtClean="0">
                <a:solidFill>
                  <a:prstClr val="black">
                    <a:tint val="75000"/>
                  </a:prstClr>
                </a:solidFill>
              </a:rPr>
              <a:pPr/>
              <a:t>09/07/2014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53542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1026" name="Picture 2" descr="C:\Users\wanshahril\Desktop\ramadhan infa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250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ramadhan infaq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496" y="314980"/>
            <a:ext cx="9053286"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mendidik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jiwa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197024" y="975000"/>
            <a:ext cx="7148264" cy="1075184"/>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Menginsafi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ambil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tentang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nasib</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golongan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fakir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miskin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p:txBody>
      </p:sp>
      <p:sp>
        <p:nvSpPr>
          <p:cNvPr id="7" name="Rounded Rectangle 6"/>
          <p:cNvSpPr/>
          <p:nvPr/>
        </p:nvSpPr>
        <p:spPr>
          <a:xfrm>
            <a:off x="4572000" y="1966859"/>
            <a:ext cx="4400128" cy="1843141"/>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Bukti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keprihatinan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terhadap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kesejahteraan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keadilan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masyarakat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ight Arrow 7"/>
          <p:cNvSpPr/>
          <p:nvPr/>
        </p:nvSpPr>
        <p:spPr>
          <a:xfrm>
            <a:off x="4246418" y="2285109"/>
            <a:ext cx="762000" cy="618359"/>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Rounded Rectangle 8"/>
          <p:cNvSpPr/>
          <p:nvPr/>
        </p:nvSpPr>
        <p:spPr>
          <a:xfrm>
            <a:off x="4267200" y="3873624"/>
            <a:ext cx="4146376" cy="1155576"/>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Membina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rasa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tanggungjawab</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sosial</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Rounded Rectangle 9"/>
          <p:cNvSpPr/>
          <p:nvPr/>
        </p:nvSpPr>
        <p:spPr>
          <a:xfrm>
            <a:off x="197024" y="4308417"/>
            <a:ext cx="4146376" cy="1155576"/>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Melatih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insan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pemurah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peduli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Right Arrow 10"/>
          <p:cNvSpPr/>
          <p:nvPr/>
        </p:nvSpPr>
        <p:spPr>
          <a:xfrm rot="2972385">
            <a:off x="3373214" y="3331857"/>
            <a:ext cx="1940373" cy="527766"/>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ight Arrow 11"/>
          <p:cNvSpPr/>
          <p:nvPr/>
        </p:nvSpPr>
        <p:spPr>
          <a:xfrm rot="5400000">
            <a:off x="-273753" y="3501264"/>
            <a:ext cx="1705041" cy="518864"/>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Cloud Callout 12"/>
          <p:cNvSpPr/>
          <p:nvPr/>
        </p:nvSpPr>
        <p:spPr>
          <a:xfrm>
            <a:off x="66609" y="1946217"/>
            <a:ext cx="4506416" cy="1296144"/>
          </a:xfrm>
          <a:prstGeom prst="cloudCallout">
            <a:avLst>
              <a:gd name="adj1" fmla="val -14874"/>
              <a:gd name="adj2" fmla="val 32159"/>
            </a:avLst>
          </a:prstGeom>
          <a:solidFill>
            <a:schemeClr val="bg2">
              <a:lumMod val="25000"/>
            </a:schemeClr>
          </a:solidFill>
          <a:ln w="28575">
            <a:solidFill>
              <a:schemeClr val="tx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Puasa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zakat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fitrah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galakan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infaq</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endParaRPr lang="en-MY" sz="2400" dirty="0"/>
          </a:p>
        </p:txBody>
      </p:sp>
      <p:sp>
        <p:nvSpPr>
          <p:cNvPr id="14" name="Pentagon 13"/>
          <p:cNvSpPr/>
          <p:nvPr/>
        </p:nvSpPr>
        <p:spPr>
          <a:xfrm>
            <a:off x="319335" y="5791200"/>
            <a:ext cx="8488514" cy="914400"/>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 Islam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berkemampuan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diwajibkan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keatasnya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mengeluarkan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zakat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2060909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ramadhan infaq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783140"/>
            <a:ext cx="9144000" cy="1569660"/>
          </a:xfrm>
          <a:prstGeom prst="rect">
            <a:avLst/>
          </a:prstGeom>
          <a:solidFill>
            <a:schemeClr val="accent6">
              <a:lumMod val="75000"/>
              <a:alpha val="2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وَأَقِيمُوا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الصَّلاَةَ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وَآتُوا الزَّكَاةَ وَأَطِيعُوا الرَّسُولَ لَعَلَّكُمْ تُرْحَمُونَ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TextBox 5"/>
          <p:cNvSpPr txBox="1"/>
          <p:nvPr/>
        </p:nvSpPr>
        <p:spPr>
          <a:xfrm>
            <a:off x="0" y="3676471"/>
            <a:ext cx="9144000" cy="1200329"/>
          </a:xfrm>
          <a:prstGeom prst="rect">
            <a:avLst/>
          </a:prstGeom>
          <a:solidFill>
            <a:srgbClr val="00B0F0"/>
          </a:solidFill>
          <a:ln w="57150">
            <a:noFill/>
          </a:ln>
        </p:spPr>
        <p:txBody>
          <a:bodyPr wrap="square">
            <a:spAutoFit/>
          </a:bodyPr>
          <a:lstStyle/>
          <a:p>
            <a:pPr algn="ctr">
              <a:defRPr/>
            </a:pP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dirikanlah kamu akan sembahyang serta berilah zakat; dan </a:t>
            </a: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taatlah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 kepada Rasul Allah; supaya kamu beroleh rahmat.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7" name="Rectangle 6"/>
          <p:cNvSpPr/>
          <p:nvPr/>
        </p:nvSpPr>
        <p:spPr>
          <a:xfrm>
            <a:off x="1606273" y="247471"/>
            <a:ext cx="6186117" cy="1015663"/>
          </a:xfrm>
          <a:prstGeom prst="rect">
            <a:avLst/>
          </a:prstGeom>
        </p:spPr>
        <p:txBody>
          <a:bodyPr wrap="non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Surah an-</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Nur</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56</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60909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ramadhan infaq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0" y="1607403"/>
            <a:ext cx="8278594" cy="830997"/>
          </a:xfrm>
          <a:prstGeom prst="rect">
            <a:avLst/>
          </a:prstGeom>
          <a:solidFill>
            <a:schemeClr val="tx2"/>
          </a:solidFill>
        </p:spPr>
        <p:txBody>
          <a:bodyPr wrap="square">
            <a:spAutoFit/>
          </a:bodyPr>
          <a:lstStyle/>
          <a:p>
            <a:pPr algn="ctr" fontAlgn="auto">
              <a:spcBef>
                <a:spcPts val="0"/>
              </a:spcBef>
              <a:spcAft>
                <a:spcPts val="0"/>
              </a:spcAft>
              <a:defRPr/>
            </a:pP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Surah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 Imran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180</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0" y="2591812"/>
            <a:ext cx="9144000" cy="3046988"/>
          </a:xfrm>
          <a:prstGeom prst="rect">
            <a:avLst/>
          </a:prstGeom>
          <a:solidFill>
            <a:schemeClr val="accent6">
              <a:lumMod val="75000"/>
              <a:alpha val="2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يَحْسَبَنَّ الَّذِينَ يَبْخَلُونَ بِمَا آتَاهُمُ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فَضْلِهِ هُوَ خَيْرًا لَّهُمْ بَلْ هُوَ شَرٌّ لَّهُمْ سَيُطَوَّقُونَ مَا بَخِلُواْ بِهِ يَوْمَ الْقِيَامَةِ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مِيرَاثُ السَّمَاوَاتِ وَالأَرْضِ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بِمَا تَعْمَلُونَ خَبِيرٌ</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Bent-Up Arrow 6"/>
          <p:cNvSpPr/>
          <p:nvPr/>
        </p:nvSpPr>
        <p:spPr>
          <a:xfrm rot="5400000">
            <a:off x="177138" y="1221758"/>
            <a:ext cx="1224136"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Pentagon 7"/>
          <p:cNvSpPr/>
          <p:nvPr/>
        </p:nvSpPr>
        <p:spPr>
          <a:xfrm>
            <a:off x="179512" y="381000"/>
            <a:ext cx="6678488" cy="1196606"/>
          </a:xfrm>
          <a:prstGeom prst="homePlate">
            <a:avLst>
              <a:gd name="adj" fmla="val 61706"/>
            </a:avLst>
          </a:prstGeom>
          <a:solidFill>
            <a:srgbClr val="7030A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Ganjaran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berganda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pengeluar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zakat.</a:t>
            </a:r>
          </a:p>
          <a:p>
            <a:pPr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Amaran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keras</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ingkar</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en-US" sz="22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2060909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ramadhan infaq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457200"/>
            <a:ext cx="4876800" cy="584775"/>
          </a:xfrm>
          <a:prstGeom prst="rect">
            <a:avLst/>
          </a:prstGeom>
          <a:solidFill>
            <a:schemeClr val="tx2"/>
          </a:solidFill>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Maksudnya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0" y="2111276"/>
            <a:ext cx="9144000" cy="830997"/>
          </a:xfrm>
          <a:prstGeom prst="rect">
            <a:avLst/>
          </a:prstGeom>
          <a:solidFill>
            <a:schemeClr val="accent6">
              <a:lumMod val="75000"/>
              <a:alpha val="20000"/>
            </a:schemeClr>
          </a:solidFill>
        </p:spPr>
        <p:txBody>
          <a:bodyPr wrap="square">
            <a:spAutoFit/>
          </a:bodyPr>
          <a:lstStyle/>
          <a:p>
            <a:pPr algn="ctr" rtl="1"/>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TextBox 6"/>
          <p:cNvSpPr txBox="1"/>
          <p:nvPr/>
        </p:nvSpPr>
        <p:spPr>
          <a:xfrm>
            <a:off x="32657" y="1366421"/>
            <a:ext cx="9144000" cy="5262979"/>
          </a:xfrm>
          <a:prstGeom prst="rect">
            <a:avLst/>
          </a:prstGeom>
          <a:solidFill>
            <a:srgbClr val="00B0F0">
              <a:alpha val="52000"/>
            </a:srgbClr>
          </a:solidFill>
          <a:ln w="57150">
            <a:noFill/>
          </a:ln>
        </p:spPr>
        <p:txBody>
          <a:bodyPr wrap="square">
            <a:spAutoFit/>
          </a:bodyPr>
          <a:lstStyle/>
          <a:p>
            <a:pPr algn="ctr">
              <a:defRPr/>
            </a:pP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jangan sekali-kali orang-orang Yang bakhil Dengan harta benda Yang telah dikurniakan Allah kepada mereka dari kemurahanNya - menyangka Bahawa keadaan bakhilnya itu baik bagi mereka. bahkan ia adalah buruk bagi mereka. mereka akan dikalongkan (diseksa) Dengan apa Yang mereka bakhilkan itu pada hari kiamat kelak. dan bagi Allah jualah hak milik Segala warisan (isi) langit dan bumi. dan (ingatlah), Allah Maha mengetahui Dengan mendalam akan Segala Yang kamu kerjakan. (mukjizat) Yang nyata dan Dengan (korban) Yang katakan, maka membunuh mereka, jika kamu orang-orang Yang benar (dalam apa Yang kamu dakwakan itu)?"</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60909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ramadhan infaq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645206" y="5486400"/>
            <a:ext cx="8103259" cy="1224136"/>
          </a:xfrm>
          <a:prstGeom prst="roundRect">
            <a:avLst>
              <a:gd name="adj" fmla="val 1514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Diisytiharkan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berkeras</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mengeluarkan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zakat)</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685800" y="4002338"/>
            <a:ext cx="8062665" cy="1255461"/>
          </a:xfrm>
          <a:prstGeom prst="roundRect">
            <a:avLst>
              <a:gd name="adj" fmla="val 15141"/>
            </a:avLst>
          </a:prstGeom>
          <a:solidFill>
            <a:srgbClr val="0070C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Diizinkan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ulil</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mengambil</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secara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paksa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melalui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tindakan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undang-undang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menegahnya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dirty="0" smtClean="0">
              <a:ln w="12700">
                <a:solidFill>
                  <a:schemeClr val="bg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ectangle 6"/>
          <p:cNvSpPr/>
          <p:nvPr/>
        </p:nvSpPr>
        <p:spPr>
          <a:xfrm>
            <a:off x="856423" y="467380"/>
            <a:ext cx="735590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Pendapat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Dr.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Yusof</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Qaradawi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Curved Down Arrow 7"/>
          <p:cNvSpPr/>
          <p:nvPr/>
        </p:nvSpPr>
        <p:spPr>
          <a:xfrm rot="5009816" flipV="1">
            <a:off x="-21996" y="3570516"/>
            <a:ext cx="1314929" cy="631369"/>
          </a:xfrm>
          <a:prstGeom prst="curvedDownArrow">
            <a:avLst>
              <a:gd name="adj1" fmla="val 25000"/>
              <a:gd name="adj2" fmla="val 62195"/>
              <a:gd name="adj3" fmla="val 25000"/>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Down Arrow 8"/>
          <p:cNvSpPr/>
          <p:nvPr/>
        </p:nvSpPr>
        <p:spPr>
          <a:xfrm rot="5009816" flipV="1">
            <a:off x="141291" y="5140965"/>
            <a:ext cx="1314929" cy="631369"/>
          </a:xfrm>
          <a:prstGeom prst="curvedDownArrow">
            <a:avLst>
              <a:gd name="adj1" fmla="val 25000"/>
              <a:gd name="adj2" fmla="val 62195"/>
              <a:gd name="adj3" fmla="val 25000"/>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85801" y="2725688"/>
            <a:ext cx="8062664" cy="1160512"/>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Fasik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jika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melarikan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enggan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menunaikannya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Curved Down Arrow 10"/>
          <p:cNvSpPr/>
          <p:nvPr/>
        </p:nvSpPr>
        <p:spPr>
          <a:xfrm rot="5009816" flipV="1">
            <a:off x="35451" y="2424328"/>
            <a:ext cx="1314929" cy="631369"/>
          </a:xfrm>
          <a:prstGeom prst="curvedDownArrow">
            <a:avLst>
              <a:gd name="adj1" fmla="val 25000"/>
              <a:gd name="adj2" fmla="val 62195"/>
              <a:gd name="adj3" fmla="val 25000"/>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ounded Rectangle 11"/>
          <p:cNvSpPr/>
          <p:nvPr/>
        </p:nvSpPr>
        <p:spPr>
          <a:xfrm>
            <a:off x="685800" y="1484784"/>
            <a:ext cx="8062664" cy="1075184"/>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Muslim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mengingkari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kewajipan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zakat,</a:t>
            </a:r>
          </a:p>
          <a:p>
            <a:pPr indent="365125"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dihukum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kafir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murtad</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060909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ramadhan infaq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496" y="263605"/>
            <a:ext cx="9053286"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Manfaatkan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ganjaran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dijanjikan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sepanjang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Ramadhan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990600" y="3427512"/>
            <a:ext cx="7488832" cy="996279"/>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Laksanakan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puasa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ikhlas</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990600" y="1827312"/>
            <a:ext cx="7488832" cy="935360"/>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Perbanyakkan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bersedekah</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990600" y="5027712"/>
            <a:ext cx="7488832" cy="992088"/>
          </a:xfrm>
          <a:prstGeom prst="roundRect">
            <a:avLst>
              <a:gd name="adj" fmla="val 19735"/>
            </a:avLst>
          </a:prstGeom>
          <a:solidFill>
            <a:schemeClr val="accent3">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Laksanakan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ibadah-ibadah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sunnah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Curved Down Arrow 8"/>
          <p:cNvSpPr/>
          <p:nvPr/>
        </p:nvSpPr>
        <p:spPr>
          <a:xfrm rot="5009816" flipV="1">
            <a:off x="466915" y="2959485"/>
            <a:ext cx="1314929" cy="631369"/>
          </a:xfrm>
          <a:prstGeom prst="curvedDownArrow">
            <a:avLst>
              <a:gd name="adj1" fmla="val 25000"/>
              <a:gd name="adj2" fmla="val 62195"/>
              <a:gd name="adj3" fmla="val 25000"/>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5009816" flipV="1">
            <a:off x="515078" y="4489861"/>
            <a:ext cx="1314929" cy="631369"/>
          </a:xfrm>
          <a:prstGeom prst="curvedDownArrow">
            <a:avLst>
              <a:gd name="adj1" fmla="val 25000"/>
              <a:gd name="adj2" fmla="val 62195"/>
              <a:gd name="adj3" fmla="val 25000"/>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0909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ramadhan infaq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223133"/>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Taubah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60</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110570" y="3611701"/>
            <a:ext cx="8915400" cy="3170099"/>
          </a:xfrm>
          <a:prstGeom prst="rect">
            <a:avLst/>
          </a:prstGeom>
          <a:solidFill>
            <a:srgbClr val="00B0F0">
              <a:alpha val="79000"/>
            </a:srgbClr>
          </a:solidFill>
          <a:ln>
            <a:noFill/>
          </a:ln>
          <a:effectLst>
            <a:glow rad="101600">
              <a:schemeClr val="tx1">
                <a:alpha val="60000"/>
              </a:schemeClr>
            </a:glow>
          </a:effectLst>
        </p:spPr>
        <p:txBody>
          <a:bodyPr wrap="square">
            <a:spAutoFit/>
          </a:bodyPr>
          <a:lstStyle/>
          <a:p>
            <a:pPr lvl="0" algn="ctr" fontAlgn="base">
              <a:spcBef>
                <a:spcPct val="0"/>
              </a:spcBef>
              <a:spcAft>
                <a:spcPct val="0"/>
              </a:spcAft>
            </a:pPr>
            <a:r>
              <a:rPr lang="ms-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 sedekah-sedekah (zakat) itu hanyalah untuk orang-orang fakir, dan orang-orang miskin, dan amil-amil Yang mengurusnya, dan orang-orang muallaf Yang dijinakkan hatinya, dan untuk hamba-hamba Yang hendak memerdekakan dirinya, dan orang-orang Yang berhutang, dan untuk (dibelanjakan pada) jalan Allah, dan orang-orang musafir (yang keputusan) Dalam perjalanan. (Ketetapan hukum Yang demikian itu ialah) sebagai satu ketetapan (yang datangnya) dari Allah. dan (ingatlah) Allah Maha Mengetahui, lagi Maha Bijaksana.</a:t>
            </a:r>
            <a:endPar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7" name="Rectangle 6"/>
          <p:cNvSpPr/>
          <p:nvPr/>
        </p:nvSpPr>
        <p:spPr>
          <a:xfrm>
            <a:off x="-3730" y="1325701"/>
            <a:ext cx="9144000" cy="2123658"/>
          </a:xfrm>
          <a:prstGeom prst="rect">
            <a:avLst/>
          </a:prstGeom>
          <a:solidFill>
            <a:srgbClr val="002060">
              <a:alpha val="31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إِنَّمَا الصَّدَقَاتُ لِلْفُقَرَاء وَالْمَسَاكِينِ وَالْعَامِلِينَ عَلَيْهَا وَالْمُؤَلَّفَةِ قُلُوبُهُمْ وَفِي الرِّقَابِ وَالْغَارِمِينَ وَفِي سَبِيلِ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وَابْنِ السَّبِيلِ فَرِيضَةً مِّنَ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وَاللهُ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عَلِيمٌ حَكِيمٌ</a:t>
            </a:r>
            <a:endParaRPr lang="en-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486039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ramadhan infaq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571685"/>
            <a:ext cx="9144000" cy="4524315"/>
          </a:xfrm>
          <a:prstGeom prst="rect">
            <a:avLst/>
          </a:prstGeom>
          <a:solidFill>
            <a:srgbClr val="00B0F0">
              <a:alpha val="16000"/>
            </a:srgb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kumimoji="0" lang="en-MY" sz="48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6" name="AutoShape 9"/>
          <p:cNvSpPr>
            <a:spLocks noChangeArrowheads="1"/>
          </p:cNvSpPr>
          <p:nvPr/>
        </p:nvSpPr>
        <p:spPr bwMode="auto">
          <a:xfrm>
            <a:off x="848096" y="420301"/>
            <a:ext cx="2571776" cy="576064"/>
          </a:xfrm>
          <a:prstGeom prst="roundRect">
            <a:avLst>
              <a:gd name="adj" fmla="val 16667"/>
            </a:avLst>
          </a:prstGeom>
          <a:solidFill>
            <a:schemeClr val="accent6">
              <a:lumMod val="75000"/>
              <a:alpha val="23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1281999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6522870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42382562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ramadhan infaq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584935"/>
            <a:ext cx="9144000" cy="2400657"/>
          </a:xfrm>
          <a:prstGeom prst="rect">
            <a:avLst/>
          </a:prstGeom>
          <a:solidFill>
            <a:srgbClr val="002060">
              <a:alpha val="36000"/>
            </a:srgbClr>
          </a:solidFill>
        </p:spPr>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6" name="TextBox 5"/>
          <p:cNvSpPr txBox="1"/>
          <p:nvPr/>
        </p:nvSpPr>
        <p:spPr>
          <a:xfrm>
            <a:off x="395536" y="4777869"/>
            <a:ext cx="8286808" cy="1323439"/>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7" name="Rectangle 6"/>
          <p:cNvSpPr/>
          <p:nvPr/>
        </p:nvSpPr>
        <p:spPr>
          <a:xfrm>
            <a:off x="728610" y="45720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060909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ramadhan infaq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5288" y="423826"/>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6" name="Rectangle 5"/>
          <p:cNvSpPr/>
          <p:nvPr/>
        </p:nvSpPr>
        <p:spPr>
          <a:xfrm>
            <a:off x="0" y="1781148"/>
            <a:ext cx="9144000" cy="2215991"/>
          </a:xfrm>
          <a:prstGeom prst="rect">
            <a:avLst/>
          </a:prstGeom>
          <a:solidFill>
            <a:srgbClr val="002060">
              <a:alpha val="22000"/>
            </a:srgb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7" name="TextBox 6"/>
          <p:cNvSpPr txBox="1"/>
          <p:nvPr/>
        </p:nvSpPr>
        <p:spPr>
          <a:xfrm>
            <a:off x="323528" y="4192250"/>
            <a:ext cx="8572528" cy="1446550"/>
          </a:xfrm>
          <a:prstGeom prst="rect">
            <a:avLst/>
          </a:prstGeom>
          <a:solidFill>
            <a:srgbClr val="00B0F0"/>
          </a:solidFill>
          <a:ln w="57150">
            <a:noFill/>
          </a:ln>
        </p:spPr>
        <p:txBody>
          <a:bodyPr wrap="square">
            <a:spAutoFit/>
          </a:bodyPr>
          <a:lstStyle/>
          <a:p>
            <a:pPr algn="ctr">
              <a:defRPr/>
            </a:pP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281999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ramadhan infaq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269032"/>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ar-SA"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261</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110570" y="4077831"/>
            <a:ext cx="8915400" cy="2246769"/>
          </a:xfrm>
          <a:prstGeom prst="rect">
            <a:avLst/>
          </a:prstGeom>
          <a:solidFill>
            <a:srgbClr val="00B0F0">
              <a:alpha val="79000"/>
            </a:srgbClr>
          </a:solidFill>
        </p:spPr>
        <p:txBody>
          <a:bodyPr wrap="square">
            <a:spAutoFit/>
          </a:bodyPr>
          <a:lstStyle/>
          <a:p>
            <a:pPr lvl="0" algn="ctr" fontAlgn="base">
              <a:spcBef>
                <a:spcPct val="0"/>
              </a:spcBef>
              <a:spcAft>
                <a:spcPct val="0"/>
              </a:spcAft>
            </a:pPr>
            <a:r>
              <a:rPr lang="ms-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Bandingan </a:t>
            </a: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(derma) orang-orang Yang membelanjakan hartanya pada jalan Allah, ialah sama seperti sebiji benih Yang tumbuh menerbitkan tujuh tangkai; tiap-tiap tangkai itu pula mengandungi seratus biji. dan (ingatlah), Allah akan melipatgandakan pahala bagi sesiapa Yang dikehendakiNya, dan Allah Maha Luas (rahmat) kurniaNya, lagi meliputi ilmu pengetahuanNya.</a:t>
            </a:r>
            <a:endPar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7" name="Rectangle 6"/>
          <p:cNvSpPr/>
          <p:nvPr/>
        </p:nvSpPr>
        <p:spPr>
          <a:xfrm>
            <a:off x="1" y="1577876"/>
            <a:ext cx="9144000" cy="2308324"/>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مَّثَلُ الَّذِينَ يُنفِقُونَ أَمْوَالَهُمْ فِي سَبِيلِ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كَمَثَلِ حَبَّةٍ أَنبَتَتْ سَبْعَ سَنَابِلَ فِي كُلِّ سُنبُلَةٍ مِّئَةُ حَبَّةٍ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يُضَاعِفُ لِمَن يَشَاء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وَاسِعٌ عَلِيمٌ </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281999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ramadhan infaq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595041"/>
            <a:ext cx="9144000" cy="1754326"/>
          </a:xfrm>
          <a:prstGeom prst="rect">
            <a:avLst/>
          </a:prstGeom>
          <a:solidFill>
            <a:srgbClr val="002060">
              <a:alpha val="20000"/>
            </a:srgb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 </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6" name="Rectangle 5"/>
          <p:cNvSpPr/>
          <p:nvPr/>
        </p:nvSpPr>
        <p:spPr>
          <a:xfrm>
            <a:off x="714348" y="38936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7" name="TextBox 6"/>
          <p:cNvSpPr txBox="1"/>
          <p:nvPr/>
        </p:nvSpPr>
        <p:spPr>
          <a:xfrm>
            <a:off x="214282" y="3925431"/>
            <a:ext cx="8643998" cy="2246769"/>
          </a:xfrm>
          <a:prstGeom prst="rect">
            <a:avLst/>
          </a:prstGeom>
          <a:solidFill>
            <a:srgbClr val="00B0F0"/>
          </a:solidFill>
          <a:ln w="12700">
            <a:noFill/>
          </a:ln>
        </p:spPr>
        <p:txBody>
          <a:bodyPr wrap="square">
            <a:spAutoFit/>
          </a:bodyPr>
          <a:lstStyle/>
          <a:p>
            <a:pPr algn="ctr">
              <a:defRPr/>
            </a:pP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281999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ramadhan infaq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496" y="1554847"/>
            <a:ext cx="9029760" cy="1569660"/>
          </a:xfrm>
          <a:prstGeom prst="rect">
            <a:avLst/>
          </a:prstGeom>
          <a:solidFill>
            <a:srgbClr val="002060">
              <a:alpha val="27000"/>
            </a:srgb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وَعَلَى آلِهِ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وَصَحْبِهِ</a:t>
            </a:r>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أَجْمَعِينَ</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تَبِعَهُمْ بِإِحْسَانٍ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6" name="TextBox 5"/>
          <p:cNvSpPr txBox="1"/>
          <p:nvPr/>
        </p:nvSpPr>
        <p:spPr>
          <a:xfrm>
            <a:off x="533400" y="4003119"/>
            <a:ext cx="8286808" cy="2092881"/>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7" name="Rectangle 6"/>
          <p:cNvSpPr/>
          <p:nvPr/>
        </p:nvSpPr>
        <p:spPr>
          <a:xfrm>
            <a:off x="107504" y="258703"/>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281999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ramadhan infaq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4810" y="412248"/>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07504" y="3796605"/>
            <a:ext cx="8915400" cy="1384995"/>
          </a:xfrm>
          <a:prstGeom prst="rect">
            <a:avLst/>
          </a:prstGeom>
          <a:solidFill>
            <a:srgbClr val="00B0F0"/>
          </a:solidFill>
        </p:spPr>
        <p:txBody>
          <a:bodyPr wrap="square">
            <a:spAutoFit/>
          </a:bodyPr>
          <a:lstStyle/>
          <a:p>
            <a:pPr algn="ctr">
              <a:defRPr/>
            </a:pP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takwa</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7" name="Rectangle 6"/>
          <p:cNvSpPr/>
          <p:nvPr/>
        </p:nvSpPr>
        <p:spPr>
          <a:xfrm>
            <a:off x="-6796" y="1645095"/>
            <a:ext cx="9144000" cy="1754326"/>
          </a:xfrm>
          <a:prstGeom prst="rect">
            <a:avLst/>
          </a:prstGeom>
          <a:solidFill>
            <a:schemeClr val="tx1">
              <a:alpha val="31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فَيَا أَيُّهَا الْمُوءْمِنُوْنَ إِتَّقُوا اللهَ وأُوْصِيْكُمْ وَإِيَّاىَ بِتَقْوَى الله فَقَدْ فَازَ الْمُتَّقُوْنَ.</a:t>
            </a:r>
            <a:endParaRPr lang="en-MY"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1281999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ramadhan infaq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3312" y="228600"/>
            <a:ext cx="775712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Bandingan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ganjaran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diperolehi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penderma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ounded Rectangle 5"/>
          <p:cNvSpPr/>
          <p:nvPr/>
        </p:nvSpPr>
        <p:spPr>
          <a:xfrm>
            <a:off x="1739689" y="5052309"/>
            <a:ext cx="5662736" cy="1500891"/>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melipatgandakan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pahala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sesiapa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dikehendakiNya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4191000" y="3477978"/>
            <a:ext cx="4038600" cy="1246422"/>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Setiap</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tangkai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pula,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mengandungi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seratus</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biji</a:t>
            </a:r>
            <a:endParaRPr lang="en-US" sz="2400" i="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1066800" y="1676400"/>
            <a:ext cx="4648200" cy="1498848"/>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Sebiji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benih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tumbuh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menerbitkan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tujuh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tangkai</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9" name="Curved Right Arrow 8"/>
          <p:cNvSpPr/>
          <p:nvPr/>
        </p:nvSpPr>
        <p:spPr>
          <a:xfrm rot="20373646">
            <a:off x="3664569" y="3651562"/>
            <a:ext cx="747329" cy="1051653"/>
          </a:xfrm>
          <a:prstGeom prst="curvedRightArrow">
            <a:avLst/>
          </a:prstGeom>
          <a:solidFill>
            <a:schemeClr val="accent3">
              <a:lumMod val="75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0" name="Curved Right Arrow 9"/>
          <p:cNvSpPr/>
          <p:nvPr/>
        </p:nvSpPr>
        <p:spPr>
          <a:xfrm rot="20373646">
            <a:off x="1303501" y="4970727"/>
            <a:ext cx="824963" cy="1067936"/>
          </a:xfrm>
          <a:prstGeom prst="curvedRightArrow">
            <a:avLst/>
          </a:prstGeom>
          <a:solidFill>
            <a:schemeClr val="accent3">
              <a:lumMod val="75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1" name="Curved Right Arrow 10"/>
          <p:cNvSpPr/>
          <p:nvPr/>
        </p:nvSpPr>
        <p:spPr>
          <a:xfrm rot="20373646">
            <a:off x="386136" y="2174436"/>
            <a:ext cx="824963" cy="1067936"/>
          </a:xfrm>
          <a:prstGeom prst="curvedRightArrow">
            <a:avLst/>
          </a:prstGeom>
          <a:solidFill>
            <a:schemeClr val="accent3">
              <a:lumMod val="75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3728396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61914" y="1142984"/>
            <a:ext cx="8929686" cy="2832101"/>
          </a:xfrm>
          <a:prstGeom prst="rect">
            <a:avLst/>
          </a:prstGeom>
          <a:noFill/>
          <a:ln w="9525">
            <a:noFill/>
            <a:miter lim="800000"/>
            <a:headEnd/>
            <a:tailEnd/>
          </a:ln>
        </p:spPr>
      </p:pic>
      <p:sp>
        <p:nvSpPr>
          <p:cNvPr id="6" name="TextBox 5"/>
          <p:cNvSpPr txBox="1"/>
          <p:nvPr/>
        </p:nvSpPr>
        <p:spPr>
          <a:xfrm>
            <a:off x="5759740" y="3357562"/>
            <a:ext cx="3384260" cy="400110"/>
          </a:xfrm>
          <a:prstGeom prst="rect">
            <a:avLst/>
          </a:prstGeom>
          <a:noFill/>
        </p:spPr>
        <p:txBody>
          <a:bodyPr wrap="none">
            <a:spAutoFit/>
          </a:bodyPr>
          <a:lstStyle/>
          <a:p>
            <a:pPr algn="ctr">
              <a:defRPr/>
            </a:pP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121072"/>
            <a:ext cx="8929654" cy="2308324"/>
          </a:xfrm>
          <a:prstGeom prst="rect">
            <a:avLst/>
          </a:prstGeom>
          <a:no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8" name="TextBox 7"/>
          <p:cNvSpPr txBox="1"/>
          <p:nvPr/>
        </p:nvSpPr>
        <p:spPr>
          <a:xfrm>
            <a:off x="152400" y="152400"/>
            <a:ext cx="8610600" cy="892552"/>
          </a:xfrm>
          <a:prstGeom prst="rect">
            <a:avLst/>
          </a:prstGeom>
          <a:noFill/>
        </p:spPr>
        <p:txBody>
          <a:bodyPr wrap="square">
            <a:spAutoFit/>
          </a:bodyPr>
          <a:lstStyle/>
          <a:p>
            <a:pPr algn="ctr">
              <a:defRPr/>
            </a:pP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Marilah</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ucapkan</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selawat</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salam</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kepada</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Rasulullah</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s.a.w</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sebagaimana</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firman</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Allah …</a:t>
            </a:r>
            <a:endPar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02670799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50321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8863043" cy="2914648"/>
          </a:xfrm>
          <a:prstGeom prst="rect">
            <a:avLst/>
          </a:prstGeom>
          <a:no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5" name="Rectangle 4"/>
          <p:cNvSpPr/>
          <p:nvPr/>
        </p:nvSpPr>
        <p:spPr>
          <a:xfrm>
            <a:off x="0" y="1406429"/>
            <a:ext cx="9144000" cy="2308324"/>
          </a:xfrm>
          <a:prstGeom prst="rect">
            <a:avLst/>
          </a:prstGeom>
          <a:no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525814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14488"/>
            <a:ext cx="9144000" cy="1785104"/>
          </a:xfrm>
          <a:prstGeom prst="rect">
            <a:avLst/>
          </a:prstGeom>
          <a:no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لِلْمُسلِمِيْنَ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5" name="Rectangle 1"/>
          <p:cNvSpPr>
            <a:spLocks noChangeArrowheads="1"/>
          </p:cNvSpPr>
          <p:nvPr/>
        </p:nvSpPr>
        <p:spPr bwMode="auto">
          <a:xfrm>
            <a:off x="0" y="3557566"/>
            <a:ext cx="9144000" cy="3071834"/>
          </a:xfrm>
          <a:prstGeom prst="rect">
            <a:avLst/>
          </a:prstGeom>
          <a:no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extLst>
      <p:ext uri="{BB962C8B-B14F-4D97-AF65-F5344CB8AC3E}">
        <p14:creationId xmlns:p14="http://schemas.microsoft.com/office/powerpoint/2010/main" val="3755994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ramadhan infaq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199" y="237996"/>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195</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110569" y="3658612"/>
            <a:ext cx="8915400" cy="3046988"/>
          </a:xfrm>
          <a:prstGeom prst="rect">
            <a:avLst/>
          </a:prstGeom>
          <a:solidFill>
            <a:srgbClr val="00B0F0">
              <a:alpha val="79000"/>
            </a:srgbClr>
          </a:solidFill>
        </p:spPr>
        <p:txBody>
          <a:bodyPr wrap="square">
            <a:spAutoFit/>
          </a:bodyPr>
          <a:lstStyle/>
          <a:p>
            <a:pPr lvl="0" algn="ctr" fontAlgn="base">
              <a:spcBef>
                <a:spcPct val="0"/>
              </a:spcBef>
              <a:spcAft>
                <a:spcPct val="0"/>
              </a:spcAft>
            </a:pPr>
            <a:r>
              <a:rPr lang="ms-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ms-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belanjakanlah (Apa Yang ada pada kamu) kerana (menegakkan) ugama Allah, dan janganlah kamu sengaja mencampakkan diri kamu ke Dalam bahaya kebinasaan (dengan bersikap bakhil); dan baikilah (dengan sebaik-baiknya Segala usaha dan) perbuatan kamu; kerana Sesungguhnya Allah mengasihi orang-orang Yang berusaha memperbaiki amalannya.</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7" name="Rectangle 6"/>
          <p:cNvSpPr/>
          <p:nvPr/>
        </p:nvSpPr>
        <p:spPr>
          <a:xfrm>
            <a:off x="0" y="1906954"/>
            <a:ext cx="9144000" cy="1569660"/>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وَأَنفِقُواْ فِي سَبِيلِ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تُلْقُواْ بِأَيْدِيكُمْ إِلَى التَّهْلُكَةِ وَأَحْسِنُوَاْ إِنَّ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يُحِبُّ الْمُحْسِنِينَ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60909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691385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881226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419285"/>
            <a:ext cx="9144000" cy="4524315"/>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w="19050">
                  <a:solidFill>
                    <a:prstClr val="black"/>
                  </a:solidFill>
                </a:ln>
                <a:solidFill>
                  <a:prstClr val="white"/>
                </a:solidFill>
                <a:effectLst>
                  <a:glow rad="101600">
                    <a:prstClr val="black">
                      <a:alpha val="60000"/>
                    </a:prstClr>
                  </a:glow>
                </a:effectLst>
                <a:latin typeface="Arial Black" pitchFamily="34" charset="0"/>
              </a:rPr>
              <a:t>Ya</a:t>
            </a:r>
            <a:r>
              <a:rPr lang="en-US" sz="3200" b="1" dirty="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Allah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Muliakanlah</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Orang-orang</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Islam.</a:t>
            </a:r>
          </a:p>
          <a:p>
            <a:pPr algn="ctr">
              <a:defRPr/>
            </a:pP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Tolonglah</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Orang-orang</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himpunkanlah</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mereka</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di</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atas</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landasan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kebenaran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agama.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Hancurkanlah</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kekufuran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orang</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orang</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yang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syirik</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orang</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munafik</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juga</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musuh-musuhMu</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musuh-musuh</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agama.</a:t>
            </a:r>
          </a:p>
        </p:txBody>
      </p:sp>
    </p:spTree>
    <p:extLst>
      <p:ext uri="{BB962C8B-B14F-4D97-AF65-F5344CB8AC3E}">
        <p14:creationId xmlns:p14="http://schemas.microsoft.com/office/powerpoint/2010/main" val="2790910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428737"/>
            <a:ext cx="8572527" cy="4247317"/>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Orang-orang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endPar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542519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152400" y="1214423"/>
            <a:ext cx="8915400" cy="4916731"/>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3224761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16046156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
            </a:r>
          </a:p>
        </p:txBody>
      </p:sp>
    </p:spTree>
    <p:extLst>
      <p:ext uri="{BB962C8B-B14F-4D97-AF65-F5344CB8AC3E}">
        <p14:creationId xmlns:p14="http://schemas.microsoft.com/office/powerpoint/2010/main" val="3538620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02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ramadhan infaq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412776"/>
            <a:ext cx="9144000" cy="1569660"/>
          </a:xfrm>
          <a:prstGeom prst="rect">
            <a:avLst/>
          </a:prstGeom>
          <a:solidFill>
            <a:srgbClr val="002060">
              <a:alpha val="3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أَشْهَدُ اَنْ لاَّ إِلهَ إِلاَّ اللهُ وَحْدَهُ لاَ شَرِيْكَ لَهُ، وَأَشْهَدُ أَنَّ مُحَمَّدًا عَبْدُهُ وَرَسُوْلُهُ الْمَبْعُوْثُ رَحْمَةً لِلْعَالَمِيْنَ.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6" name="Rectangle 5"/>
          <p:cNvSpPr/>
          <p:nvPr/>
        </p:nvSpPr>
        <p:spPr>
          <a:xfrm>
            <a:off x="743418" y="420469"/>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TextBox 6"/>
          <p:cNvSpPr txBox="1"/>
          <p:nvPr/>
        </p:nvSpPr>
        <p:spPr>
          <a:xfrm>
            <a:off x="214282" y="3990543"/>
            <a:ext cx="8643998" cy="2677656"/>
          </a:xfrm>
          <a:prstGeom prst="rect">
            <a:avLst/>
          </a:prstGeom>
          <a:solidFill>
            <a:srgbClr val="00B0F0"/>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pembawa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untuk</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sekalian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60909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ramadhan infaq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496" y="1554847"/>
            <a:ext cx="9029760" cy="2308324"/>
          </a:xfrm>
          <a:prstGeom prst="rect">
            <a:avLst/>
          </a:prstGeom>
          <a:solidFill>
            <a:srgbClr val="002060">
              <a:alpha val="27000"/>
            </a:srgb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هَذَا النَّبِيِّ الْكَرِيْمِ سَيِّدِنَا مُحَمَّدٍ وَعَلَى آلِهِ وَصَحْبِهِ، وَمَنْ تَبِعَهُمْ بِإِحْسَانٍ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6" name="TextBox 5"/>
          <p:cNvSpPr txBox="1"/>
          <p:nvPr/>
        </p:nvSpPr>
        <p:spPr>
          <a:xfrm>
            <a:off x="395536" y="4003119"/>
            <a:ext cx="8286808" cy="2092881"/>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7" name="Rectangle 6"/>
          <p:cNvSpPr/>
          <p:nvPr/>
        </p:nvSpPr>
        <p:spPr>
          <a:xfrm>
            <a:off x="107504" y="258703"/>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060909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ramadhan infaq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4810" y="414987"/>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07504" y="3799344"/>
            <a:ext cx="8915400" cy="2677656"/>
          </a:xfrm>
          <a:prstGeom prst="rect">
            <a:avLst/>
          </a:prstGeom>
          <a:solidFill>
            <a:srgbClr val="00B0F0"/>
          </a:solidFill>
        </p:spPr>
        <p:txBody>
          <a:bodyPr wrap="square">
            <a:spAutoFit/>
          </a:bodyPr>
          <a:lstStyle/>
          <a:p>
            <a:pPr algn="ctr">
              <a:defRPr/>
            </a:pPr>
            <a:r>
              <a:rPr lang="en-US" sz="2800" b="1" dirty="0" err="1">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8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8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8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kehadrat</a:t>
            </a:r>
            <a:r>
              <a:rPr lang="en-US" sz="28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menjunjung</a:t>
            </a:r>
            <a:r>
              <a:rPr lang="en-US" sz="28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8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titah</a:t>
            </a:r>
            <a:r>
              <a:rPr lang="en-US" sz="28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8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8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8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8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8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berbahagialah</a:t>
            </a:r>
            <a:r>
              <a:rPr lang="en-US" sz="28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2800" b="1" dirty="0" err="1">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
        <p:nvSpPr>
          <p:cNvPr id="7" name="Rectangle 6"/>
          <p:cNvSpPr/>
          <p:nvPr/>
        </p:nvSpPr>
        <p:spPr>
          <a:xfrm>
            <a:off x="-6796" y="1647834"/>
            <a:ext cx="9144000" cy="1754326"/>
          </a:xfrm>
          <a:prstGeom prst="rect">
            <a:avLst/>
          </a:prstGeom>
          <a:solidFill>
            <a:schemeClr val="tx1">
              <a:alpha val="31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وَأُوْصِيْكُمْ وَإِيَّاىَ بِتَقْوَى الله، </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فَازَ الْمُتَّقُوْنَ.</a:t>
            </a:r>
            <a:endParaRPr lang="en-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60909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ramadhan infaq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3568" y="437129"/>
            <a:ext cx="775712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Pertingkatkan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Mujahadah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4389642" y="3614192"/>
            <a:ext cx="4343400" cy="1872208"/>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Hiasi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serta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akhlak</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mulia</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545976" y="1911945"/>
            <a:ext cx="3810000" cy="2016224"/>
          </a:xfrm>
          <a:prstGeom prst="roundRect">
            <a:avLst>
              <a:gd name="adj" fmla="val 11364"/>
            </a:avLst>
          </a:prstGeom>
          <a:solidFill>
            <a:schemeClr val="bg2">
              <a:lumMod val="2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Sucikan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sifat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tercela</a:t>
            </a:r>
            <a:endParaRPr lang="en-US" sz="24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8" name="Right Arrow 7"/>
          <p:cNvSpPr/>
          <p:nvPr/>
        </p:nvSpPr>
        <p:spPr>
          <a:xfrm rot="3093723">
            <a:off x="3761729" y="3359413"/>
            <a:ext cx="946172" cy="778306"/>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Tree>
    <p:extLst>
      <p:ext uri="{BB962C8B-B14F-4D97-AF65-F5344CB8AC3E}">
        <p14:creationId xmlns:p14="http://schemas.microsoft.com/office/powerpoint/2010/main" val="2060909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3074" name="Picture 2" descr="C:\Users\wanshahril\Desktop\ramadh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630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ramadhan infaq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3312" y="445285"/>
            <a:ext cx="775712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Peningkatan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perbelanjaan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sara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ounded Rectangle 5"/>
          <p:cNvSpPr/>
          <p:nvPr/>
        </p:nvSpPr>
        <p:spPr>
          <a:xfrm>
            <a:off x="4191000" y="3985509"/>
            <a:ext cx="4824536" cy="1500891"/>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Kefardhuan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puasa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zakat,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meggalakkan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budaya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infaq</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sedekah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ight Arrow 6"/>
          <p:cNvSpPr/>
          <p:nvPr/>
        </p:nvSpPr>
        <p:spPr>
          <a:xfrm>
            <a:off x="304800" y="3457502"/>
            <a:ext cx="4065924" cy="2532235"/>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ounded Rectangle 7"/>
          <p:cNvSpPr/>
          <p:nvPr/>
        </p:nvSpPr>
        <p:spPr>
          <a:xfrm>
            <a:off x="762000" y="4207470"/>
            <a:ext cx="2925667" cy="1063966"/>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Antara</a:t>
            </a: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kaedah</a:t>
            </a: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penyelesaian</a:t>
            </a: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p>
          <a:p>
            <a:pPr algn="ctr">
              <a:defRPr/>
            </a:pPr>
            <a:r>
              <a:rPr lang="en-US" sz="20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menurut</a:t>
            </a: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a:t>
            </a:r>
            <a:endParaRPr lang="en-US" sz="2000" i="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9" name="Rounded Rectangle 8"/>
          <p:cNvSpPr/>
          <p:nvPr/>
        </p:nvSpPr>
        <p:spPr>
          <a:xfrm>
            <a:off x="2286000" y="1641534"/>
            <a:ext cx="5029218" cy="1727448"/>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Salah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satu</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bebanan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pada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masyarakat</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berpendapatan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rendah</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miskin</a:t>
            </a:r>
            <a:endPar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060909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1368</Words>
  <Application>Microsoft Office PowerPoint</Application>
  <PresentationFormat>On-screen Show (4:3)</PresentationFormat>
  <Paragraphs>126</Paragraphs>
  <Slides>37</Slides>
  <Notes>0</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Office Theme</vt:lpstr>
      <vt:lpstr>4_Office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win7</dc:creator>
  <cp:lastModifiedBy>wanshahril</cp:lastModifiedBy>
  <cp:revision>40</cp:revision>
  <dcterms:created xsi:type="dcterms:W3CDTF">2014-04-29T17:54:16Z</dcterms:created>
  <dcterms:modified xsi:type="dcterms:W3CDTF">2014-07-09T08:44:34Z</dcterms:modified>
</cp:coreProperties>
</file>